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87" r:id="rId4"/>
    <p:sldId id="288" r:id="rId5"/>
    <p:sldId id="289" r:id="rId6"/>
    <p:sldId id="290" r:id="rId7"/>
    <p:sldId id="258" r:id="rId8"/>
    <p:sldId id="259" r:id="rId9"/>
    <p:sldId id="260" r:id="rId10"/>
    <p:sldId id="266" r:id="rId11"/>
    <p:sldId id="291" r:id="rId12"/>
    <p:sldId id="292" r:id="rId13"/>
    <p:sldId id="267" r:id="rId14"/>
    <p:sldId id="268" r:id="rId15"/>
    <p:sldId id="269" r:id="rId16"/>
    <p:sldId id="262" r:id="rId17"/>
    <p:sldId id="270" r:id="rId18"/>
    <p:sldId id="271" r:id="rId19"/>
    <p:sldId id="282" r:id="rId20"/>
    <p:sldId id="261" r:id="rId21"/>
    <p:sldId id="283" r:id="rId22"/>
    <p:sldId id="284" r:id="rId23"/>
    <p:sldId id="286" r:id="rId24"/>
    <p:sldId id="285" r:id="rId25"/>
    <p:sldId id="293" r:id="rId26"/>
    <p:sldId id="294" r:id="rId2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2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8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1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1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9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89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7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1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5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8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2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0DEDBAF-7BBF-45B6-BCDB-211E449B64C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4FD0-1EEE-4C01-A434-700E38D6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57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54955" y="489439"/>
            <a:ext cx="8825658" cy="3329581"/>
          </a:xfrm>
        </p:spPr>
        <p:txBody>
          <a:bodyPr/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Introduction to oncology </a:t>
            </a:r>
            <a:r>
              <a:rPr lang="en-US" sz="6000" dirty="0" smtClean="0">
                <a:solidFill>
                  <a:srgbClr val="FF0000"/>
                </a:solidFill>
              </a:rPr>
              <a:t>: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54955" y="3930162"/>
            <a:ext cx="8825658" cy="1708638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Dr. </a:t>
            </a:r>
            <a:r>
              <a:rPr lang="en-US" sz="1400" b="1" dirty="0" err="1" smtClean="0">
                <a:solidFill>
                  <a:srgbClr val="FFFF00"/>
                </a:solidFill>
              </a:rPr>
              <a:t>maher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jabbar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salih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2022-2023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Lecturer medical oncologist . 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MBCHB .FICMS –ONCO. ESMO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Pathogenesis :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err="1" smtClean="0"/>
              <a:t>Genitic</a:t>
            </a:r>
            <a:r>
              <a:rPr lang="en-US" dirty="0" smtClean="0"/>
              <a:t> causes ………….</a:t>
            </a:r>
          </a:p>
          <a:p>
            <a:pPr algn="l"/>
            <a:r>
              <a:rPr lang="en-US" dirty="0" smtClean="0"/>
              <a:t>Environmental causes ……………… benzene , virus , h. pylori ….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INVOLVED GENES 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ONCOGEN 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TUMOUR SUPPRESSOR GENES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239" y="1257301"/>
            <a:ext cx="8153958" cy="30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5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23" y="662780"/>
            <a:ext cx="3060457" cy="74987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76653" y="374936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2788" y="2145506"/>
            <a:ext cx="46482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9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Life style :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Smoking ………… </a:t>
            </a:r>
          </a:p>
          <a:p>
            <a:pPr algn="l"/>
            <a:r>
              <a:rPr lang="en-US" dirty="0" smtClean="0"/>
              <a:t>Alcohol …………..</a:t>
            </a:r>
          </a:p>
          <a:p>
            <a:pPr algn="l"/>
            <a:r>
              <a:rPr lang="en-US" dirty="0" err="1" smtClean="0"/>
              <a:t>Afla</a:t>
            </a:r>
            <a:r>
              <a:rPr lang="en-US" dirty="0" smtClean="0"/>
              <a:t> toxin …………</a:t>
            </a:r>
          </a:p>
          <a:p>
            <a:pPr algn="l"/>
            <a:r>
              <a:rPr lang="en-US" dirty="0" smtClean="0"/>
              <a:t>Obesity ………….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3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Occupational causes 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Aniline dye ………  bladder ca</a:t>
            </a:r>
          </a:p>
          <a:p>
            <a:pPr algn="l"/>
            <a:r>
              <a:rPr lang="en-US" dirty="0" err="1" smtClean="0"/>
              <a:t>Asbestose</a:t>
            </a:r>
            <a:r>
              <a:rPr lang="en-US" dirty="0" smtClean="0"/>
              <a:t> ………. Mesothelioma </a:t>
            </a:r>
          </a:p>
          <a:p>
            <a:pPr algn="l"/>
            <a:r>
              <a:rPr lang="en-US" dirty="0" smtClean="0"/>
              <a:t>UV light ……………. Skin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2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Pathology :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DIRECT </a:t>
            </a:r>
          </a:p>
          <a:p>
            <a:pPr algn="l"/>
            <a:r>
              <a:rPr lang="en-US" dirty="0" smtClean="0"/>
              <a:t>INDIRECT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30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PARANEOPLASTIC MANIFISTATIONS :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969" y="1794040"/>
            <a:ext cx="8071339" cy="45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Prevention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Modification of the risk factors ………… ?</a:t>
            </a:r>
          </a:p>
          <a:p>
            <a:pPr algn="l"/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Vaccination … HPV 16-18  ?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PROPHYLACTIC SURGERY ….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246" y="1686228"/>
            <a:ext cx="7276810" cy="43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Dx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HISTORY </a:t>
            </a:r>
          </a:p>
          <a:p>
            <a:pPr algn="l"/>
            <a:r>
              <a:rPr lang="en-US" dirty="0" smtClean="0"/>
              <a:t>EXAMINATION </a:t>
            </a:r>
          </a:p>
          <a:p>
            <a:pPr algn="l"/>
            <a:r>
              <a:rPr lang="en-US" dirty="0" smtClean="0"/>
              <a:t>INVESTIGATIONS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latin typeface="helveticaregular"/>
              </a:rPr>
              <a:t>Oncology is the study and treatment of cancer, and their related diseases. </a:t>
            </a:r>
            <a:r>
              <a:rPr lang="en-US" dirty="0" smtClean="0">
                <a:latin typeface="helveticaregular"/>
              </a:rPr>
              <a:t>“</a:t>
            </a:r>
          </a:p>
          <a:p>
            <a:pPr algn="l"/>
            <a:endParaRPr lang="en-US" dirty="0" smtClean="0">
              <a:latin typeface="helveticaregular"/>
            </a:endParaRPr>
          </a:p>
          <a:p>
            <a:pPr algn="l"/>
            <a:r>
              <a:rPr lang="en-US" dirty="0" err="1" smtClean="0">
                <a:latin typeface="helveticaregular"/>
              </a:rPr>
              <a:t>Onkos</a:t>
            </a:r>
            <a:r>
              <a:rPr lang="en-US" dirty="0" smtClean="0">
                <a:latin typeface="helveticaregular"/>
              </a:rPr>
              <a:t> = Greek name means mass </a:t>
            </a:r>
          </a:p>
          <a:p>
            <a:pPr algn="l"/>
            <a:endParaRPr lang="en-US" dirty="0">
              <a:latin typeface="helveticaregular"/>
            </a:endParaRPr>
          </a:p>
          <a:p>
            <a:pPr algn="l"/>
            <a:r>
              <a:rPr lang="en-US" dirty="0" smtClean="0">
                <a:latin typeface="helveticaregular"/>
              </a:rPr>
              <a:t>A </a:t>
            </a:r>
            <a:r>
              <a:rPr lang="en-US" dirty="0">
                <a:latin typeface="helveticaregular"/>
              </a:rPr>
              <a:t>neoplasm or tumor is an abnormal uncontrolled growth of cells which develop faster than the surrounding normal tissues.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There are different ways of obtaining a tissue for histopathology.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Fine-needle </a:t>
            </a:r>
            <a:r>
              <a:rPr lang="en-US" dirty="0">
                <a:solidFill>
                  <a:srgbClr val="FF0000"/>
                </a:solidFill>
              </a:rPr>
              <a:t>aspirate – </a:t>
            </a:r>
            <a:r>
              <a:rPr lang="en-US" dirty="0"/>
              <a:t>FNA can be used to screen primary lesions for the presence of cancer, or in the staging process to determine whether lymph nodes or other secondary sites are involved.</a:t>
            </a:r>
          </a:p>
          <a:p>
            <a:pPr algn="l"/>
            <a:r>
              <a:rPr lang="en-US" dirty="0"/>
              <a:t>Bone marrow biopsy – Aspirates are used to remove a bone marrow sample using a bone marrow needle.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Needle core biopsy </a:t>
            </a:r>
            <a:r>
              <a:rPr lang="en-US" dirty="0"/>
              <a:t>– A small cylinder of tissue is obtained using a specialized instrument such as a </a:t>
            </a:r>
            <a:r>
              <a:rPr lang="en-US" dirty="0" err="1"/>
              <a:t>Tru</a:t>
            </a:r>
            <a:r>
              <a:rPr lang="en-US" dirty="0"/>
              <a:t>-Cut needle.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Punch biopsy </a:t>
            </a:r>
            <a:r>
              <a:rPr lang="en-US" dirty="0"/>
              <a:t>– Punch biopsies are taken using small circular cutters, from superficial lesions in the skin.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Trephine biopsy</a:t>
            </a:r>
            <a:r>
              <a:rPr lang="en-US" dirty="0"/>
              <a:t> – Trephine biopsies are taken from bony tumors using a Trephine or a </a:t>
            </a:r>
            <a:r>
              <a:rPr lang="en-US" dirty="0" err="1"/>
              <a:t>Jamshidi</a:t>
            </a:r>
            <a:r>
              <a:rPr lang="en-US" dirty="0"/>
              <a:t> needle.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Incisional biopsy </a:t>
            </a:r>
            <a:r>
              <a:rPr lang="en-US" dirty="0"/>
              <a:t>– A wedge of tissue is taken from a part of the tumor that appears to be actively growing and then the wedge is repaired with sutures.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Excisional biopsy </a:t>
            </a:r>
            <a:r>
              <a:rPr lang="en-US" dirty="0"/>
              <a:t>– This is usually used for small tumors that are easy to remove with a margin of normal tissue, particularly if it is suspected the tumor is benign.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Endoscopy </a:t>
            </a:r>
            <a:r>
              <a:rPr lang="en-US" dirty="0"/>
              <a:t>– These samples are very small and are best handled with a fine-gauge needle.</a:t>
            </a:r>
          </a:p>
        </p:txBody>
      </p:sp>
    </p:spTree>
    <p:extLst>
      <p:ext uri="{BB962C8B-B14F-4D97-AF65-F5344CB8AC3E}">
        <p14:creationId xmlns:p14="http://schemas.microsoft.com/office/powerpoint/2010/main" val="13706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IMMUNOHISTOCHEMICAL STAINING :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194" y="2052638"/>
            <a:ext cx="569538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26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TUMOUR MARKERS :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19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44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303" y="1453296"/>
            <a:ext cx="9135208" cy="49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STAGING SYSTEM : ………..  TNM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492" y="1690688"/>
            <a:ext cx="6351520" cy="44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TREATMENTS 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11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rgbClr val="C00000"/>
                </a:solidFill>
              </a:rPr>
              <a:t>THANK YOU </a:t>
            </a:r>
            <a:endParaRPr lang="en-US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5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NEOPLASIA …………</a:t>
            </a:r>
          </a:p>
          <a:p>
            <a:pPr algn="l"/>
            <a:r>
              <a:rPr lang="en-US" b="1" dirty="0" smtClean="0"/>
              <a:t>HYPERPLASIA …………..</a:t>
            </a:r>
          </a:p>
          <a:p>
            <a:pPr algn="l"/>
            <a:r>
              <a:rPr lang="en-US" b="1" dirty="0" smtClean="0"/>
              <a:t>HYPERTROPHY …………..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433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DYSPLASIA :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835" y="2052638"/>
            <a:ext cx="645010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3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CARCINOMA IN SITU :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238" y="2052638"/>
            <a:ext cx="566529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3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METAPLASIA :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9805" y="2052638"/>
            <a:ext cx="477416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0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Benign tumors often grow slowly and are discrete and encapsulated. They are often free moving from surrounding </a:t>
            </a:r>
            <a:r>
              <a:rPr lang="en-US" dirty="0" smtClean="0"/>
              <a:t>tissues . 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/>
              <a:t>Malignant tumors may either grow quickly or slowly. They may have a defined capsule and be attached to surrounding tissues. These tumors can also metastasize to other organs such as the lungs, spleen, liver, bone, and/or brain. The rate of metastasis varies by tumor classification.</a:t>
            </a:r>
          </a:p>
          <a:p>
            <a:pPr algn="l"/>
            <a:r>
              <a:rPr lang="en-US" dirty="0"/>
              <a:t>Carcinoma – A malignant tumor arising from epithelial cells.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Squamous cell carcinoma – Oral cavity</a:t>
            </a:r>
          </a:p>
          <a:p>
            <a:pPr algn="l"/>
            <a:r>
              <a:rPr lang="en-US" dirty="0"/>
              <a:t>Transitional cell carcinoma – Bladder</a:t>
            </a:r>
          </a:p>
          <a:p>
            <a:pPr algn="l"/>
            <a:r>
              <a:rPr lang="en-US" dirty="0"/>
              <a:t>Adenocarcinoma – Glandular tissue in epithelia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0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CARCINOMA VERSUS SARCOMA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52002"/>
            <a:ext cx="10515600" cy="435133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Sarcoma</a:t>
            </a:r>
            <a:r>
              <a:rPr lang="en-US" dirty="0"/>
              <a:t> – A malignant tumor arising from mesenchymal tissues</a:t>
            </a:r>
          </a:p>
          <a:p>
            <a:pPr algn="l"/>
            <a:endParaRPr lang="en-US" dirty="0"/>
          </a:p>
          <a:p>
            <a:pPr algn="l"/>
            <a:r>
              <a:rPr lang="en-US" dirty="0" err="1">
                <a:solidFill>
                  <a:srgbClr val="FF0000"/>
                </a:solidFill>
              </a:rPr>
              <a:t>Lymphosarcoma</a:t>
            </a:r>
            <a:r>
              <a:rPr lang="en-US" dirty="0"/>
              <a:t> – Lymphoid tissue may be associated with feline leukemia virus in cats.</a:t>
            </a:r>
          </a:p>
          <a:p>
            <a:pPr algn="l"/>
            <a:r>
              <a:rPr lang="en-US" dirty="0" err="1"/>
              <a:t>Fibrosarcoma</a:t>
            </a:r>
            <a:r>
              <a:rPr lang="en-US" dirty="0"/>
              <a:t> – Arises from fibroblasts and may be found in connective tissue.</a:t>
            </a:r>
          </a:p>
          <a:p>
            <a:pPr algn="l"/>
            <a:r>
              <a:rPr lang="en-US" dirty="0"/>
              <a:t>Osteosarcoma – Tumor of osteoblasts and is usually in the limb bones.</a:t>
            </a:r>
          </a:p>
        </p:txBody>
      </p:sp>
    </p:spTree>
    <p:extLst>
      <p:ext uri="{BB962C8B-B14F-4D97-AF65-F5344CB8AC3E}">
        <p14:creationId xmlns:p14="http://schemas.microsoft.com/office/powerpoint/2010/main" val="340179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945" y="365125"/>
            <a:ext cx="10592301" cy="6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51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4350</TotalTime>
  <Words>525</Words>
  <Application>Microsoft Office PowerPoint</Application>
  <PresentationFormat>شاشة عريضة</PresentationFormat>
  <Paragraphs>83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helveticaregular</vt:lpstr>
      <vt:lpstr>Times New Roman</vt:lpstr>
      <vt:lpstr>Wingdings 3</vt:lpstr>
      <vt:lpstr>أيون</vt:lpstr>
      <vt:lpstr>Introduction to oncology : </vt:lpstr>
      <vt:lpstr>عرض تقديمي في PowerPoint</vt:lpstr>
      <vt:lpstr>عرض تقديمي في PowerPoint</vt:lpstr>
      <vt:lpstr>DYSPLASIA :</vt:lpstr>
      <vt:lpstr>CARCINOMA IN SITU : </vt:lpstr>
      <vt:lpstr>METAPLASIA : </vt:lpstr>
      <vt:lpstr>عرض تقديمي في PowerPoint</vt:lpstr>
      <vt:lpstr>CARCINOMA VERSUS SARCOMA </vt:lpstr>
      <vt:lpstr>عرض تقديمي في PowerPoint</vt:lpstr>
      <vt:lpstr>Pathogenesis : </vt:lpstr>
      <vt:lpstr>INVOLVED GENES : </vt:lpstr>
      <vt:lpstr>عرض تقديمي في PowerPoint</vt:lpstr>
      <vt:lpstr>Life style : </vt:lpstr>
      <vt:lpstr>Occupational causes : </vt:lpstr>
      <vt:lpstr>Pathology : </vt:lpstr>
      <vt:lpstr>PARANEOPLASTIC MANIFISTATIONS : </vt:lpstr>
      <vt:lpstr>Prevention :</vt:lpstr>
      <vt:lpstr>عرض تقديمي في PowerPoint</vt:lpstr>
      <vt:lpstr>Dx : </vt:lpstr>
      <vt:lpstr>There are different ways of obtaining a tissue for histopathology. </vt:lpstr>
      <vt:lpstr>IMMUNOHISTOCHEMICAL STAINING : </vt:lpstr>
      <vt:lpstr>TUMOUR MARKERS : </vt:lpstr>
      <vt:lpstr>عرض تقديمي في PowerPoint</vt:lpstr>
      <vt:lpstr>STAGING SYSTEM : ………..  TNM </vt:lpstr>
      <vt:lpstr>TREATMENTS : 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19</cp:revision>
  <dcterms:created xsi:type="dcterms:W3CDTF">2022-11-21T12:50:09Z</dcterms:created>
  <dcterms:modified xsi:type="dcterms:W3CDTF">2023-03-06T21:39:04Z</dcterms:modified>
</cp:coreProperties>
</file>